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FED5C30-F385-4C2F-99DB-D5DBB379DD4F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0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1D356B-91CB-464D-96DB-A6E78CE93DDD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3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B058265-985D-4274-A121-CC8B4E74CF6F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6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B8D056-50DF-4C61-BBBD-F1F1565E3E90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59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63A5B1-C705-4F2D-AAE7-35BA9AE4A017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2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318BD9B-6EF9-4284-B4E1-09E7C6D41A35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5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47E922D-2BAF-4473-A2D2-799CFB59FE65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68" name="Slide Number Placehold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A0FC5A6-4E37-4401-912C-F479629C56F1}" type="slidenum">
              <a:rPr b="0" lang="pl-PL" sz="1200" spc="-1" strike="noStrike">
                <a:latin typeface="+mn-lt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0080" y="24768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714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472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344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00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472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4344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60080" y="14040"/>
            <a:ext cx="587664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5876640" cy="25776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60080" y="14040"/>
            <a:ext cx="5876640" cy="45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4714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0080" y="24768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34714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4472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434480" y="11304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00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4472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434480" y="247680"/>
            <a:ext cx="1892160" cy="12276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5876640" cy="257760"/>
          </a:xfrm>
          <a:prstGeom prst="rect">
            <a:avLst/>
          </a:prstGeom>
        </p:spPr>
        <p:txBody>
          <a:bodyPr lIns="0" rIns="0" tIns="0" bIns="0">
            <a:normAutofit fontScale="49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257760"/>
          </a:xfrm>
          <a:prstGeom prst="rect">
            <a:avLst/>
          </a:prstGeom>
        </p:spPr>
        <p:txBody>
          <a:bodyPr lIns="0" rIns="0" tIns="0" bIns="0">
            <a:normAutofit fontScale="17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471480" y="24768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600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471480" y="113040"/>
            <a:ext cx="2867760" cy="122760"/>
          </a:xfrm>
          <a:prstGeom prst="rect">
            <a:avLst/>
          </a:prstGeom>
        </p:spPr>
        <p:txBody>
          <a:bodyPr lIns="0" rIns="0" tIns="0" bIns="0">
            <a:normAutofit fontScale="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0080" y="247680"/>
            <a:ext cx="5876640" cy="122760"/>
          </a:xfrm>
          <a:prstGeom prst="rect">
            <a:avLst/>
          </a:prstGeom>
        </p:spPr>
        <p:txBody>
          <a:bodyPr lIns="0" rIns="0" tIns="0" bIns="0">
            <a:normAutofit fontScale="15000"/>
          </a:bodyPr>
          <a:p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2"/>
          <a:stretch/>
        </p:blipFill>
        <p:spPr>
          <a:xfrm>
            <a:off x="4483080" y="0"/>
            <a:ext cx="4660560" cy="4508280"/>
          </a:xfrm>
          <a:prstGeom prst="rect">
            <a:avLst/>
          </a:prstGeom>
          <a:ln w="9525">
            <a:noFill/>
          </a:ln>
        </p:spPr>
      </p:pic>
      <p:sp>
        <p:nvSpPr>
          <p:cNvPr id="1" name="TextBox 16"/>
          <p:cNvSpPr/>
          <p:nvPr/>
        </p:nvSpPr>
        <p:spPr>
          <a:xfrm>
            <a:off x="558720" y="4489560"/>
            <a:ext cx="1760040" cy="4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>
            <a:spAutoFit/>
          </a:bodyPr>
          <a:p>
            <a:pPr>
              <a:lnSpc>
                <a:spcPts val="2999"/>
              </a:lnSpc>
            </a:pPr>
            <a:fld id="{B12A5CA7-6C4A-4289-91BD-3BD1210C7798}" type="datetime1">
              <a:rPr b="0" lang="pl-PL" sz="1800" spc="-1" strike="noStrike">
                <a:solidFill>
                  <a:srgbClr val="a6a6a6"/>
                </a:solidFill>
                <a:latin typeface="Calibri"/>
              </a:rPr>
              <a:t>16.03.2023</a:t>
            </a:fld>
            <a:endParaRPr b="0" lang="pl-PL" sz="1800" spc="-1" strike="noStrike">
              <a:latin typeface="Arial"/>
            </a:endParaRPr>
          </a:p>
        </p:txBody>
      </p:sp>
      <p:pic>
        <p:nvPicPr>
          <p:cNvPr id="2" name="Picture 6" descr="logo UMK poziom RGB.jpg"/>
          <p:cNvPicPr/>
          <p:nvPr/>
        </p:nvPicPr>
        <p:blipFill>
          <a:blip r:embed="rId3"/>
          <a:stretch/>
        </p:blipFill>
        <p:spPr>
          <a:xfrm>
            <a:off x="320760" y="225360"/>
            <a:ext cx="2666520" cy="1114200"/>
          </a:xfrm>
          <a:prstGeom prst="rect">
            <a:avLst/>
          </a:prstGeom>
          <a:ln w="9525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465120" y="3565800"/>
            <a:ext cx="4755600" cy="8866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53a98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65840" y="2470320"/>
            <a:ext cx="4755240" cy="11491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53a98"/>
                </a:solidFill>
                <a:latin typeface="Calibri"/>
              </a:rPr>
              <a:t>Click to edit Master title style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/>
          <p:cNvSpPr/>
          <p:nvPr/>
        </p:nvSpPr>
        <p:spPr>
          <a:xfrm>
            <a:off x="0" y="0"/>
            <a:ext cx="6835320" cy="644040"/>
          </a:xfrm>
          <a:custGeom>
            <a:avLst/>
            <a:gdLst/>
            <a:ahLst/>
            <a:rect l="l" t="t" r="r" b="b"/>
            <a:pathLst>
              <a:path w="6835190" h="644182">
                <a:moveTo>
                  <a:pt x="6668224" y="404964"/>
                </a:moveTo>
                <a:cubicBezTo>
                  <a:pt x="6668224" y="246964"/>
                  <a:pt x="6732004" y="103885"/>
                  <a:pt x="6835191" y="0"/>
                </a:cubicBezTo>
                <a:lnTo>
                  <a:pt x="0" y="0"/>
                </a:lnTo>
                <a:lnTo>
                  <a:pt x="0" y="644182"/>
                </a:lnTo>
                <a:lnTo>
                  <a:pt x="6720396" y="644182"/>
                </a:lnTo>
                <a:cubicBezTo>
                  <a:pt x="6686995" y="571334"/>
                  <a:pt x="6668224" y="490372"/>
                  <a:pt x="6668224" y="404964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TextBox 12"/>
          <p:cNvSpPr/>
          <p:nvPr/>
        </p:nvSpPr>
        <p:spPr>
          <a:xfrm>
            <a:off x="544680" y="4484520"/>
            <a:ext cx="515520" cy="4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45000">
            <a:spAutoFit/>
          </a:bodyPr>
          <a:p>
            <a:pPr>
              <a:lnSpc>
                <a:spcPts val="2999"/>
              </a:lnSpc>
            </a:pPr>
            <a:fld id="{8FFEE5F7-55FA-4788-B5E8-D5BA2E85E202}" type="slidenum">
              <a:rPr b="0" lang="en-US" sz="1200" spc="-1" strike="noStrike">
                <a:solidFill>
                  <a:srgbClr val="053a98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Arial"/>
            </a:endParaRPr>
          </a:p>
        </p:txBody>
      </p:sp>
      <p:pic>
        <p:nvPicPr>
          <p:cNvPr id="43" name="Picture 9" descr="logo UMK poziom RGB.jpg"/>
          <p:cNvPicPr/>
          <p:nvPr/>
        </p:nvPicPr>
        <p:blipFill>
          <a:blip r:embed="rId2"/>
          <a:stretch/>
        </p:blipFill>
        <p:spPr>
          <a:xfrm>
            <a:off x="6835680" y="33480"/>
            <a:ext cx="1980720" cy="826560"/>
          </a:xfrm>
          <a:prstGeom prst="rect">
            <a:avLst/>
          </a:prstGeom>
          <a:ln w="9525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460080" y="113040"/>
            <a:ext cx="5876640" cy="257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en-US" sz="11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60440" y="309240"/>
            <a:ext cx="5876640" cy="270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0" lang="en-US" sz="11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0440" y="2142000"/>
            <a:ext cx="8073720" cy="267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85840" indent="-285480">
              <a:lnSpc>
                <a:spcPct val="100000"/>
              </a:lnSpc>
              <a:spcBef>
                <a:spcPts val="281"/>
              </a:spcBef>
              <a:buClr>
                <a:srgbClr val="053a98"/>
              </a:buClr>
              <a:buFont typeface="Wingdings" charset="2"/>
              <a:buChar char=""/>
            </a:pPr>
            <a:r>
              <a:rPr b="0" lang="en-US" sz="1400" spc="-1" strike="noStrike">
                <a:solidFill>
                  <a:srgbClr val="053a98"/>
                </a:solidFill>
                <a:latin typeface="Calibri"/>
              </a:rPr>
              <a:t>Click to edit Master text styles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Calibri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60440" y="1206360"/>
            <a:ext cx="7057800" cy="926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53a98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4"/>
          <p:cNvSpPr txBox="1"/>
          <p:nvPr/>
        </p:nvSpPr>
        <p:spPr>
          <a:xfrm>
            <a:off x="465120" y="2197080"/>
            <a:ext cx="4755960" cy="1149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pl-PL" sz="3200" spc="-1" strike="noStrike">
                <a:solidFill>
                  <a:srgbClr val="053a98"/>
                </a:solidFill>
                <a:latin typeface="Calibri"/>
              </a:rPr>
              <a:t>Instrukcja generowania oświadczenia autora </a:t>
            </a:r>
            <a:br/>
            <a:r>
              <a:rPr b="1" lang="pl-PL" sz="3200" spc="-1" strike="noStrike">
                <a:solidFill>
                  <a:srgbClr val="053a98"/>
                </a:solidFill>
                <a:latin typeface="Calibri"/>
              </a:rPr>
              <a:t>o upoważnieniu UMK </a:t>
            </a:r>
            <a:br/>
            <a:r>
              <a:rPr b="1" lang="pl-PL" sz="3200" spc="-1" strike="noStrike">
                <a:solidFill>
                  <a:srgbClr val="053a98"/>
                </a:solidFill>
                <a:latin typeface="Calibri"/>
              </a:rPr>
              <a:t>do wykazania osiągnięcia w ewaluacji 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5" descr=""/>
          <p:cNvPicPr/>
          <p:nvPr/>
        </p:nvPicPr>
        <p:blipFill>
          <a:blip r:embed="rId1"/>
          <a:stretch/>
        </p:blipFill>
        <p:spPr>
          <a:xfrm>
            <a:off x="335916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93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Rectangle: Rounded Corners 4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 Placeholder 8"/>
          <p:cNvSpPr txBox="1"/>
          <p:nvPr/>
        </p:nvSpPr>
        <p:spPr>
          <a:xfrm>
            <a:off x="453960" y="2238480"/>
            <a:ext cx="1955520" cy="498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omega.umk.pl</a:t>
            </a:r>
            <a:endParaRPr b="0" lang="en-US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1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98" name="Rectangle: Rounded Corners 16"/>
          <p:cNvSpPr/>
          <p:nvPr/>
        </p:nvSpPr>
        <p:spPr>
          <a:xfrm>
            <a:off x="7434360" y="1282680"/>
            <a:ext cx="644040" cy="2296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9" name="Text Placeholder 9"/>
          <p:cNvSpPr/>
          <p:nvPr/>
        </p:nvSpPr>
        <p:spPr>
          <a:xfrm>
            <a:off x="460440" y="1703520"/>
            <a:ext cx="323028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Logowanie do systemu </a:t>
            </a: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5" descr=""/>
          <p:cNvPicPr/>
          <p:nvPr/>
        </p:nvPicPr>
        <p:blipFill>
          <a:blip r:embed="rId1"/>
          <a:stretch/>
        </p:blipFill>
        <p:spPr>
          <a:xfrm>
            <a:off x="335916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101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Rectangle: Rounded Corners 13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Text Placeholder 8"/>
          <p:cNvSpPr/>
          <p:nvPr/>
        </p:nvSpPr>
        <p:spPr>
          <a:xfrm>
            <a:off x="453960" y="2168640"/>
            <a:ext cx="2479320" cy="154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Po kliknięciu „Zaloguj się” system przekierowuje do Centralnego Punktu Logowania.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05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2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06" name="Text Placeholder 9"/>
          <p:cNvSpPr/>
          <p:nvPr/>
        </p:nvSpPr>
        <p:spPr>
          <a:xfrm>
            <a:off x="460440" y="1703520"/>
            <a:ext cx="323028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Logowanie do systemu 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5" descr=""/>
          <p:cNvPicPr/>
          <p:nvPr/>
        </p:nvPicPr>
        <p:blipFill>
          <a:blip r:embed="rId1"/>
          <a:stretch/>
        </p:blipFill>
        <p:spPr>
          <a:xfrm>
            <a:off x="335916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108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Rectangle: Rounded Corners 9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3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12" name="Text Placeholder 9"/>
          <p:cNvSpPr/>
          <p:nvPr/>
        </p:nvSpPr>
        <p:spPr>
          <a:xfrm>
            <a:off x="460440" y="1703520"/>
            <a:ext cx="198252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Przejście do profilu autora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latin typeface="Arial"/>
            </a:endParaRPr>
          </a:p>
        </p:txBody>
      </p:sp>
      <p:sp>
        <p:nvSpPr>
          <p:cNvPr id="113" name="Text Placeholder 8"/>
          <p:cNvSpPr/>
          <p:nvPr/>
        </p:nvSpPr>
        <p:spPr>
          <a:xfrm>
            <a:off x="460440" y="2565360"/>
            <a:ext cx="2703240" cy="2679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Użytkownik klika w ikonkę sylwetki i przechodzi na swój profil.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14" name="Rectangle: Rounded Corners 13"/>
          <p:cNvSpPr/>
          <p:nvPr/>
        </p:nvSpPr>
        <p:spPr>
          <a:xfrm>
            <a:off x="7434360" y="1333440"/>
            <a:ext cx="479160" cy="1789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5" descr=""/>
          <p:cNvPicPr/>
          <p:nvPr/>
        </p:nvPicPr>
        <p:blipFill>
          <a:blip r:embed="rId1"/>
          <a:stretch/>
        </p:blipFill>
        <p:spPr>
          <a:xfrm>
            <a:off x="339732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116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Rectangle: Rounded Corners 9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4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0" name="Text Placeholder 9"/>
          <p:cNvSpPr/>
          <p:nvPr/>
        </p:nvSpPr>
        <p:spPr>
          <a:xfrm>
            <a:off x="460440" y="1703520"/>
            <a:ext cx="334944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Wybór publikacji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1" name="Rectangle: Rounded Corners 13"/>
          <p:cNvSpPr/>
          <p:nvPr/>
        </p:nvSpPr>
        <p:spPr>
          <a:xfrm>
            <a:off x="5857920" y="2765520"/>
            <a:ext cx="1614240" cy="2552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2" name="Text Placeholder 8"/>
          <p:cNvSpPr/>
          <p:nvPr/>
        </p:nvSpPr>
        <p:spPr>
          <a:xfrm>
            <a:off x="453960" y="2168640"/>
            <a:ext cx="3355560" cy="154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W zakładce „Publikacje” na profilu autora użytkownik zaznacza publikacje, dla których chce wygenerować oświadczenie. 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1" descr=""/>
          <p:cNvPicPr/>
          <p:nvPr/>
        </p:nvPicPr>
        <p:blipFill>
          <a:blip r:embed="rId1"/>
          <a:stretch/>
        </p:blipFill>
        <p:spPr>
          <a:xfrm>
            <a:off x="4086360" y="1254240"/>
            <a:ext cx="4667040" cy="3590640"/>
          </a:xfrm>
          <a:prstGeom prst="rect">
            <a:avLst/>
          </a:prstGeom>
          <a:ln w="9525">
            <a:noFill/>
          </a:ln>
        </p:spPr>
      </p:pic>
      <p:sp>
        <p:nvSpPr>
          <p:cNvPr id="124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Rectangle: Rounded Corners 9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5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8" name="Text Placeholder 9"/>
          <p:cNvSpPr/>
          <p:nvPr/>
        </p:nvSpPr>
        <p:spPr>
          <a:xfrm>
            <a:off x="460440" y="1703520"/>
            <a:ext cx="334944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Generowanie oświadczenia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9" name="Rectangle: Rounded Corners 13"/>
          <p:cNvSpPr/>
          <p:nvPr/>
        </p:nvSpPr>
        <p:spPr>
          <a:xfrm>
            <a:off x="5460840" y="2938320"/>
            <a:ext cx="1614240" cy="2552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0" name="Text Placeholder 8"/>
          <p:cNvSpPr/>
          <p:nvPr/>
        </p:nvSpPr>
        <p:spPr>
          <a:xfrm>
            <a:off x="453960" y="2571840"/>
            <a:ext cx="3355560" cy="155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W okienku „Wykaz” użytkownik wybiera pozycję „Oświadczenie autora (autor)”.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5" descr=""/>
          <p:cNvPicPr/>
          <p:nvPr/>
        </p:nvPicPr>
        <p:blipFill>
          <a:blip r:embed="rId1"/>
          <a:stretch/>
        </p:blipFill>
        <p:spPr>
          <a:xfrm>
            <a:off x="339732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132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: Rounded Corners 9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6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6" name="Text Placeholder 9"/>
          <p:cNvSpPr/>
          <p:nvPr/>
        </p:nvSpPr>
        <p:spPr>
          <a:xfrm>
            <a:off x="460440" y="1703520"/>
            <a:ext cx="334944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Generowanie oświadczenia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7" name="Text Placeholder 8"/>
          <p:cNvSpPr/>
          <p:nvPr/>
        </p:nvSpPr>
        <p:spPr>
          <a:xfrm>
            <a:off x="453960" y="2571840"/>
            <a:ext cx="3355560" cy="155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Użytkownik klika „Pobierz (n) w formacie”.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Pojawi się wtedy możliwość wyboru formatu: pdf lub docx.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Po dokonaniu wyboru formatu użytkownik klika przycisk „Pobierz”.</a:t>
            </a:r>
            <a:endParaRPr b="0" lang="pl-PL" sz="1400" spc="-1" strike="noStrike">
              <a:latin typeface="Arial"/>
            </a:endParaRPr>
          </a:p>
        </p:txBody>
      </p:sp>
      <p:sp>
        <p:nvSpPr>
          <p:cNvPr id="138" name="Rectangle: Rounded Corners 11"/>
          <p:cNvSpPr/>
          <p:nvPr/>
        </p:nvSpPr>
        <p:spPr>
          <a:xfrm>
            <a:off x="7437600" y="2575080"/>
            <a:ext cx="301320" cy="1202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39" name="Picture 10" descr=""/>
          <p:cNvPicPr/>
          <p:nvPr/>
        </p:nvPicPr>
        <p:blipFill>
          <a:blip r:embed="rId2"/>
          <a:stretch/>
        </p:blipFill>
        <p:spPr>
          <a:xfrm>
            <a:off x="3524400" y="3808440"/>
            <a:ext cx="5489280" cy="1334880"/>
          </a:xfrm>
          <a:prstGeom prst="rect">
            <a:avLst/>
          </a:prstGeom>
          <a:ln w="9525">
            <a:noFill/>
          </a:ln>
        </p:spPr>
      </p:pic>
      <p:sp>
        <p:nvSpPr>
          <p:cNvPr id="140" name="Line 11"/>
          <p:cNvSpPr/>
          <p:nvPr/>
        </p:nvSpPr>
        <p:spPr>
          <a:xfrm flipH="1">
            <a:off x="5190840" y="2733480"/>
            <a:ext cx="2316240" cy="1015920"/>
          </a:xfrm>
          <a:prstGeom prst="line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5" descr=""/>
          <p:cNvPicPr/>
          <p:nvPr/>
        </p:nvPicPr>
        <p:blipFill>
          <a:blip r:embed="rId1"/>
          <a:stretch/>
        </p:blipFill>
        <p:spPr>
          <a:xfrm>
            <a:off x="3397320" y="998640"/>
            <a:ext cx="6473520" cy="3717720"/>
          </a:xfrm>
          <a:prstGeom prst="rect">
            <a:avLst/>
          </a:prstGeom>
          <a:ln w="9525">
            <a:noFill/>
          </a:ln>
        </p:spPr>
      </p:pic>
      <p:sp>
        <p:nvSpPr>
          <p:cNvPr id="142" name="Rectangle 3"/>
          <p:cNvSpPr/>
          <p:nvPr/>
        </p:nvSpPr>
        <p:spPr>
          <a:xfrm>
            <a:off x="0" y="704880"/>
            <a:ext cx="4074840" cy="4438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 Placeholder 6"/>
          <p:cNvSpPr txBox="1"/>
          <p:nvPr/>
        </p:nvSpPr>
        <p:spPr>
          <a:xfrm>
            <a:off x="460440" y="112680"/>
            <a:ext cx="5876640" cy="258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Instrukcja generowania oświadczenia autora 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r>
              <a:rPr b="1" lang="pl-PL" sz="1100" spc="-1" strike="noStrike">
                <a:solidFill>
                  <a:srgbClr val="ffffff"/>
                </a:solidFill>
                <a:latin typeface="Calibri"/>
              </a:rPr>
              <a:t>o upoważnieniu UMK do wykazania osiągnięcia w ewaluacji</a:t>
            </a:r>
            <a:endParaRPr b="0" lang="en-US" sz="1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Rectangle: Rounded Corners 9"/>
          <p:cNvSpPr/>
          <p:nvPr/>
        </p:nvSpPr>
        <p:spPr>
          <a:xfrm>
            <a:off x="406440" y="1181160"/>
            <a:ext cx="1071360" cy="4204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 Placeholder 9"/>
          <p:cNvSpPr/>
          <p:nvPr/>
        </p:nvSpPr>
        <p:spPr>
          <a:xfrm>
            <a:off x="453960" y="1147680"/>
            <a:ext cx="3230280" cy="453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Krok 7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46" name="Text Placeholder 9"/>
          <p:cNvSpPr/>
          <p:nvPr/>
        </p:nvSpPr>
        <p:spPr>
          <a:xfrm>
            <a:off x="460440" y="1703520"/>
            <a:ext cx="3349440" cy="463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53a98"/>
                </a:solidFill>
                <a:latin typeface="Calibri"/>
              </a:rPr>
              <a:t>Generowanie oświadczenia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47" name="Text Placeholder 8"/>
          <p:cNvSpPr/>
          <p:nvPr/>
        </p:nvSpPr>
        <p:spPr>
          <a:xfrm>
            <a:off x="453960" y="2571840"/>
            <a:ext cx="3177720" cy="1550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53a98"/>
                </a:solidFill>
                <a:latin typeface="Calibri"/>
              </a:rPr>
              <a:t>Wydrukowane i podpisane oświadczenie o upoważnieniu UMK do wykazania osiągnięcia na potrzeby ewaluacji autor przekazuje przewodniczącemu rady dyscypliny lub dyrektorowi instytutu, jeżeli dyscyplina nie posiada rady. </a:t>
            </a:r>
            <a:endParaRPr b="0" lang="pl-PL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LibreOffice/7.1.3.2$Windows_X86_64 LibreOffice_project/47f78053abe362b9384784d31a6e56f8511eb1c1</Application>
  <AppVersion>15.0000</AppVersion>
  <Words>229</Words>
  <Paragraphs>46</Paragraphs>
  <Company>Slidetorial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2016-12-06T12:50:57Z</dcterms:created>
  <dc:creator>Slidetorial</dc:creator>
  <dc:description/>
  <dc:language>pl-PL</dc:language>
  <cp:lastModifiedBy/>
  <dcterms:modified xsi:type="dcterms:W3CDTF">2023-03-16T13:00:08Z</dcterms:modified>
  <cp:revision>25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On-screen Show (16:9)</vt:lpwstr>
  </property>
  <property fmtid="{D5CDD505-2E9C-101B-9397-08002B2CF9AE}" pid="4" name="Slides">
    <vt:i4>8</vt:i4>
  </property>
</Properties>
</file>